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70" r:id="rId4"/>
    <p:sldId id="261" r:id="rId5"/>
    <p:sldId id="271" r:id="rId6"/>
    <p:sldId id="274" r:id="rId7"/>
    <p:sldId id="275" r:id="rId8"/>
    <p:sldId id="276" r:id="rId9"/>
    <p:sldId id="263" r:id="rId10"/>
    <p:sldId id="272" r:id="rId11"/>
    <p:sldId id="264" r:id="rId12"/>
    <p:sldId id="262" r:id="rId13"/>
    <p:sldId id="269" r:id="rId14"/>
    <p:sldId id="273" r:id="rId1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8" name="Nadpis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a:xfrm>
            <a:off x="6400800" y="6355080"/>
            <a:ext cx="2286000" cy="365760"/>
          </a:xfrm>
        </p:spPr>
        <p:txBody>
          <a:bodyPr/>
          <a:lstStyle>
            <a:lvl1pPr>
              <a:defRPr sz="1400"/>
            </a:lvl1pPr>
          </a:lstStyle>
          <a:p>
            <a:fld id="{A4A9F928-60E2-4033-B4C9-107978ACC04F}" type="datetimeFigureOut">
              <a:rPr lang="cs-CZ" smtClean="0"/>
              <a:pPr/>
              <a:t>6.6.2016</a:t>
            </a:fld>
            <a:endParaRPr lang="cs-CZ"/>
          </a:p>
        </p:txBody>
      </p:sp>
      <p:sp>
        <p:nvSpPr>
          <p:cNvPr id="17" name="Zástupný symbol pro zápatí 16"/>
          <p:cNvSpPr>
            <a:spLocks noGrp="1"/>
          </p:cNvSpPr>
          <p:nvPr>
            <p:ph type="ftr" sz="quarter" idx="11"/>
          </p:nvPr>
        </p:nvSpPr>
        <p:spPr>
          <a:xfrm>
            <a:off x="2898648" y="6355080"/>
            <a:ext cx="3474720" cy="365760"/>
          </a:xfrm>
        </p:spPr>
        <p:txBody>
          <a:bodyPr/>
          <a:lstStyle/>
          <a:p>
            <a:endParaRPr lang="cs-CZ"/>
          </a:p>
        </p:txBody>
      </p:sp>
      <p:sp>
        <p:nvSpPr>
          <p:cNvPr id="29" name="Zástupný symbol pro číslo snímku 28"/>
          <p:cNvSpPr>
            <a:spLocks noGrp="1"/>
          </p:cNvSpPr>
          <p:nvPr>
            <p:ph type="sldNum" sz="quarter" idx="12"/>
          </p:nvPr>
        </p:nvSpPr>
        <p:spPr>
          <a:xfrm>
            <a:off x="1216152" y="6355080"/>
            <a:ext cx="1219200" cy="365760"/>
          </a:xfrm>
        </p:spPr>
        <p:txBody>
          <a:bodyPr/>
          <a:lstStyle/>
          <a:p>
            <a:fld id="{3470BD93-568B-4386-8893-5579ACA9103B}" type="slidenum">
              <a:rPr lang="cs-CZ" smtClean="0"/>
              <a:pPr/>
              <a:t>‹#›</a:t>
            </a:fld>
            <a:endParaRPr lang="cs-CZ"/>
          </a:p>
        </p:txBody>
      </p:sp>
      <p:sp>
        <p:nvSpPr>
          <p:cNvPr id="21" name="Obdélní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Obdélní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Obdélní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Obdélní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A4A9F928-60E2-4033-B4C9-107978ACC04F}" type="datetimeFigureOut">
              <a:rPr lang="cs-CZ" smtClean="0"/>
              <a:pPr/>
              <a:t>6.6.2016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470BD93-568B-4386-8893-5579ACA9103B}"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A4A9F928-60E2-4033-B4C9-107978ACC04F}" type="datetimeFigureOut">
              <a:rPr lang="cs-CZ" smtClean="0"/>
              <a:pPr/>
              <a:t>6.6.2016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470BD93-568B-4386-8893-5579ACA9103B}" type="slidenum">
              <a:rPr lang="cs-CZ" smtClean="0"/>
              <a:pPr/>
              <a:t>‹#›</a:t>
            </a:fld>
            <a:endParaRPr lang="cs-CZ"/>
          </a:p>
        </p:txBody>
      </p:sp>
      <p:sp>
        <p:nvSpPr>
          <p:cNvPr id="7" name="Přímá spojovací čára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Rovnoramenný trojúhelník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římá spojovací čára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4" name="Zástupný symbol pro datum 3"/>
          <p:cNvSpPr>
            <a:spLocks noGrp="1"/>
          </p:cNvSpPr>
          <p:nvPr>
            <p:ph type="dt" sz="half" idx="10"/>
          </p:nvPr>
        </p:nvSpPr>
        <p:spPr/>
        <p:txBody>
          <a:bodyPr/>
          <a:lstStyle/>
          <a:p>
            <a:fld id="{A4A9F928-60E2-4033-B4C9-107978ACC04F}" type="datetimeFigureOut">
              <a:rPr lang="cs-CZ" smtClean="0"/>
              <a:pPr/>
              <a:t>6.6.2016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470BD93-568B-4386-8893-5579ACA9103B}" type="slidenum">
              <a:rPr lang="cs-CZ" smtClean="0"/>
              <a:pPr/>
              <a:t>‹#›</a:t>
            </a:fld>
            <a:endParaRPr lang="cs-CZ"/>
          </a:p>
        </p:txBody>
      </p:sp>
      <p:sp>
        <p:nvSpPr>
          <p:cNvPr id="8" name="Zástupný symbol pro obsah 7"/>
          <p:cNvSpPr>
            <a:spLocks noGrp="1"/>
          </p:cNvSpPr>
          <p:nvPr>
            <p:ph sz="quarter" idx="1"/>
          </p:nvPr>
        </p:nvSpPr>
        <p:spPr>
          <a:xfrm>
            <a:off x="457200" y="1219200"/>
            <a:ext cx="8229600" cy="493776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a:xfrm>
            <a:off x="6400800" y="6355080"/>
            <a:ext cx="2286000" cy="365760"/>
          </a:xfrm>
        </p:spPr>
        <p:txBody>
          <a:bodyPr/>
          <a:lstStyle/>
          <a:p>
            <a:fld id="{A4A9F928-60E2-4033-B4C9-107978ACC04F}" type="datetimeFigureOut">
              <a:rPr lang="cs-CZ" smtClean="0"/>
              <a:pPr/>
              <a:t>6.6.2016</a:t>
            </a:fld>
            <a:endParaRPr lang="cs-CZ"/>
          </a:p>
        </p:txBody>
      </p:sp>
      <p:sp>
        <p:nvSpPr>
          <p:cNvPr id="5" name="Zástupný symbol pro zápatí 4"/>
          <p:cNvSpPr>
            <a:spLocks noGrp="1"/>
          </p:cNvSpPr>
          <p:nvPr>
            <p:ph type="ftr" sz="quarter" idx="11"/>
          </p:nvPr>
        </p:nvSpPr>
        <p:spPr>
          <a:xfrm>
            <a:off x="2898648" y="6355080"/>
            <a:ext cx="3474720" cy="365760"/>
          </a:xfrm>
        </p:spPr>
        <p:txBody>
          <a:bodyPr/>
          <a:lstStyle/>
          <a:p>
            <a:endParaRPr lang="cs-CZ"/>
          </a:p>
        </p:txBody>
      </p:sp>
      <p:sp>
        <p:nvSpPr>
          <p:cNvPr id="6" name="Zástupný symbol pro číslo snímku 5"/>
          <p:cNvSpPr>
            <a:spLocks noGrp="1"/>
          </p:cNvSpPr>
          <p:nvPr>
            <p:ph type="sldNum" sz="quarter" idx="12"/>
          </p:nvPr>
        </p:nvSpPr>
        <p:spPr>
          <a:xfrm>
            <a:off x="1069848" y="6355080"/>
            <a:ext cx="1520952" cy="365760"/>
          </a:xfrm>
        </p:spPr>
        <p:txBody>
          <a:bodyPr/>
          <a:lstStyle/>
          <a:p>
            <a:fld id="{3470BD93-568B-4386-8893-5579ACA9103B}" type="slidenum">
              <a:rPr lang="cs-CZ" smtClean="0"/>
              <a:pPr/>
              <a:t>‹#›</a:t>
            </a:fld>
            <a:endParaRPr lang="cs-CZ"/>
          </a:p>
        </p:txBody>
      </p:sp>
      <p:sp>
        <p:nvSpPr>
          <p:cNvPr id="7" name="Obdélní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p>
            <a:fld id="{A4A9F928-60E2-4033-B4C9-107978ACC04F}" type="datetimeFigureOut">
              <a:rPr lang="cs-CZ" smtClean="0"/>
              <a:pPr/>
              <a:t>6.6.2016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470BD93-568B-4386-8893-5579ACA9103B}" type="slidenum">
              <a:rPr lang="cs-CZ" smtClean="0"/>
              <a:pPr/>
              <a:t>‹#›</a:t>
            </a:fld>
            <a:endParaRPr lang="cs-CZ"/>
          </a:p>
        </p:txBody>
      </p:sp>
      <p:sp>
        <p:nvSpPr>
          <p:cNvPr id="9" name="Zástupný symbol pro obsah 8"/>
          <p:cNvSpPr>
            <a:spLocks noGrp="1"/>
          </p:cNvSpPr>
          <p:nvPr>
            <p:ph sz="quarter" idx="1"/>
          </p:nvPr>
        </p:nvSpPr>
        <p:spPr>
          <a:xfrm>
            <a:off x="457200" y="1219200"/>
            <a:ext cx="4041648" cy="493776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632198" y="1216152"/>
            <a:ext cx="4041648" cy="493776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nchor="ctr"/>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7" name="Zástupný symbol pro datum 6"/>
          <p:cNvSpPr>
            <a:spLocks noGrp="1"/>
          </p:cNvSpPr>
          <p:nvPr>
            <p:ph type="dt" sz="half" idx="10"/>
          </p:nvPr>
        </p:nvSpPr>
        <p:spPr/>
        <p:txBody>
          <a:bodyPr/>
          <a:lstStyle/>
          <a:p>
            <a:fld id="{A4A9F928-60E2-4033-B4C9-107978ACC04F}" type="datetimeFigureOut">
              <a:rPr lang="cs-CZ" smtClean="0"/>
              <a:pPr/>
              <a:t>6.6.2016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470BD93-568B-4386-8893-5579ACA9103B}" type="slidenum">
              <a:rPr lang="cs-CZ" smtClean="0"/>
              <a:pPr/>
              <a:t>‹#›</a:t>
            </a:fld>
            <a:endParaRPr lang="cs-CZ"/>
          </a:p>
        </p:txBody>
      </p:sp>
      <p:sp>
        <p:nvSpPr>
          <p:cNvPr id="11" name="Zástupný symbol pro obsah 10"/>
          <p:cNvSpPr>
            <a:spLocks noGrp="1"/>
          </p:cNvSpPr>
          <p:nvPr>
            <p:ph sz="quarter" idx="2"/>
          </p:nvPr>
        </p:nvSpPr>
        <p:spPr>
          <a:xfrm>
            <a:off x="457200" y="2133600"/>
            <a:ext cx="4038600" cy="40386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648200" y="2133600"/>
            <a:ext cx="4038600" cy="40386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A4A9F928-60E2-4033-B4C9-107978ACC04F}" type="datetimeFigureOut">
              <a:rPr lang="cs-CZ" smtClean="0"/>
              <a:pPr/>
              <a:t>6.6.2016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470BD93-568B-4386-8893-5579ACA9103B}" type="slidenum">
              <a:rPr lang="cs-CZ" smtClean="0"/>
              <a:pPr/>
              <a:t>‹#›</a:t>
            </a:fld>
            <a:endParaRPr lang="cs-CZ"/>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4A9F928-60E2-4033-B4C9-107978ACC04F}" type="datetimeFigureOut">
              <a:rPr lang="cs-CZ" smtClean="0"/>
              <a:pPr/>
              <a:t>6.6.2016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470BD93-568B-4386-8893-5579ACA9103B}" type="slidenum">
              <a:rPr lang="cs-CZ" smtClean="0"/>
              <a:pPr/>
              <a:t>‹#›</a:t>
            </a:fld>
            <a:endParaRPr lang="cs-CZ"/>
          </a:p>
        </p:txBody>
      </p:sp>
      <p:sp>
        <p:nvSpPr>
          <p:cNvPr id="5" name="Přímá spojovací čára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A4A9F928-60E2-4033-B4C9-107978ACC04F}" type="datetimeFigureOut">
              <a:rPr lang="cs-CZ" smtClean="0"/>
              <a:pPr/>
              <a:t>6.6.2016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470BD93-568B-4386-8893-5579ACA9103B}" type="slidenum">
              <a:rPr lang="cs-CZ" smtClean="0"/>
              <a:pPr/>
              <a:t>‹#›</a:t>
            </a:fld>
            <a:endParaRPr lang="cs-CZ"/>
          </a:p>
        </p:txBody>
      </p:sp>
      <p:sp>
        <p:nvSpPr>
          <p:cNvPr id="8" name="Přímá spojovací čára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Přímá spojovací čára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Zástupný symbol pro obsah 11"/>
          <p:cNvSpPr>
            <a:spLocks noGrp="1"/>
          </p:cNvSpPr>
          <p:nvPr>
            <p:ph sz="quarter" idx="1"/>
          </p:nvPr>
        </p:nvSpPr>
        <p:spPr>
          <a:xfrm>
            <a:off x="304800" y="304800"/>
            <a:ext cx="5715000" cy="5715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A4A9F928-60E2-4033-B4C9-107978ACC04F}" type="datetimeFigureOut">
              <a:rPr lang="cs-CZ" smtClean="0"/>
              <a:pPr/>
              <a:t>6.6.2016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470BD93-568B-4386-8893-5579ACA9103B}" type="slidenum">
              <a:rPr lang="cs-CZ" smtClean="0"/>
              <a:pPr/>
              <a:t>‹#›</a:t>
            </a:fld>
            <a:endParaRPr lang="cs-CZ"/>
          </a:p>
        </p:txBody>
      </p:sp>
      <p:sp>
        <p:nvSpPr>
          <p:cNvPr id="8" name="Přímá spojovací čára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22" name="Zástupný symbol pro nadpis 21"/>
          <p:cNvSpPr>
            <a:spLocks noGrp="1"/>
          </p:cNvSpPr>
          <p:nvPr>
            <p:ph type="title"/>
          </p:nvPr>
        </p:nvSpPr>
        <p:spPr>
          <a:xfrm>
            <a:off x="457200" y="152400"/>
            <a:ext cx="8229600" cy="990600"/>
          </a:xfrm>
          <a:prstGeom prst="rect">
            <a:avLst/>
          </a:prstGeom>
        </p:spPr>
        <p:txBody>
          <a:bodyPr vert="horz" anchor="b" anchorCtr="0">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4A9F928-60E2-4033-B4C9-107978ACC04F}" type="datetimeFigureOut">
              <a:rPr lang="cs-CZ" smtClean="0"/>
              <a:pPr/>
              <a:t>6.6.2016</a:t>
            </a:fld>
            <a:endParaRPr lang="cs-CZ"/>
          </a:p>
        </p:txBody>
      </p:sp>
      <p:sp>
        <p:nvSpPr>
          <p:cNvPr id="3" name="Zástupný symbol pro zápatí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cs-CZ"/>
          </a:p>
        </p:txBody>
      </p:sp>
      <p:sp>
        <p:nvSpPr>
          <p:cNvPr id="23" name="Zástupný symbol pro číslo snímku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3470BD93-568B-4386-8893-5579ACA9103B}" type="slidenum">
              <a:rPr lang="cs-CZ" smtClean="0"/>
              <a:pPr/>
              <a:t>‹#›</a:t>
            </a:fld>
            <a:endParaRPr lang="cs-CZ"/>
          </a:p>
        </p:txBody>
      </p:sp>
      <p:sp>
        <p:nvSpPr>
          <p:cNvPr id="28" name="Přímá spojovací čára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Přímá spojovací čára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Rovnoramenný trojúhelník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Autofit/>
          </a:bodyPr>
          <a:lstStyle/>
          <a:p>
            <a:r>
              <a:rPr lang="cs-CZ" sz="6000" b="1" dirty="0" smtClean="0"/>
              <a:t>Služby internetu</a:t>
            </a:r>
            <a:endParaRPr lang="cs-CZ" sz="6000" b="1" dirty="0"/>
          </a:p>
        </p:txBody>
      </p:sp>
      <p:pic>
        <p:nvPicPr>
          <p:cNvPr id="2052" name="Picture 4" descr="C:\Users\Majka\AppData\Local\Microsoft\Windows\Temporary Internet Files\Content.IE5\57LNMB2F\MP900442345[1].jpg"/>
          <p:cNvPicPr>
            <a:picLocks noChangeAspect="1" noChangeArrowheads="1"/>
          </p:cNvPicPr>
          <p:nvPr/>
        </p:nvPicPr>
        <p:blipFill>
          <a:blip r:embed="rId2" cstate="print"/>
          <a:srcRect/>
          <a:stretch>
            <a:fillRect/>
          </a:stretch>
        </p:blipFill>
        <p:spPr bwMode="auto">
          <a:xfrm>
            <a:off x="0" y="0"/>
            <a:ext cx="9144000" cy="3789040"/>
          </a:xfrm>
          <a:prstGeom prst="rect">
            <a:avLst/>
          </a:prstGeom>
          <a:noFill/>
        </p:spPr>
      </p:pic>
      <p:sp>
        <p:nvSpPr>
          <p:cNvPr id="8" name="Obdélník 7"/>
          <p:cNvSpPr/>
          <p:nvPr/>
        </p:nvSpPr>
        <p:spPr>
          <a:xfrm>
            <a:off x="7596336" y="3501008"/>
            <a:ext cx="1368152" cy="215444"/>
          </a:xfrm>
          <a:prstGeom prst="rect">
            <a:avLst/>
          </a:prstGeom>
        </p:spPr>
        <p:txBody>
          <a:bodyPr wrap="square">
            <a:spAutoFit/>
          </a:bodyPr>
          <a:lstStyle/>
          <a:p>
            <a:r>
              <a:rPr lang="cs-CZ" sz="800" b="1" dirty="0" smtClean="0"/>
              <a:t>obr.: 1</a:t>
            </a:r>
            <a:endParaRPr lang="cs-CZ" sz="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Instant </a:t>
            </a:r>
            <a:endParaRPr lang="cs-CZ" dirty="0"/>
          </a:p>
        </p:txBody>
      </p:sp>
      <p:sp>
        <p:nvSpPr>
          <p:cNvPr id="3" name="Zástupný symbol pro obsah 2"/>
          <p:cNvSpPr>
            <a:spLocks noGrp="1"/>
          </p:cNvSpPr>
          <p:nvPr>
            <p:ph sz="quarter" idx="1"/>
          </p:nvPr>
        </p:nvSpPr>
        <p:spPr>
          <a:xfrm>
            <a:off x="7092280" y="1219200"/>
            <a:ext cx="1728192" cy="913656"/>
          </a:xfrm>
        </p:spPr>
        <p:txBody>
          <a:bodyPr/>
          <a:lstStyle/>
          <a:p>
            <a:r>
              <a:rPr lang="cs-CZ" dirty="0" smtClean="0"/>
              <a:t>Prostředí ICQ</a:t>
            </a:r>
            <a:endParaRPr lang="cs-CZ" dirty="0"/>
          </a:p>
        </p:txBody>
      </p:sp>
      <p:pic>
        <p:nvPicPr>
          <p:cNvPr id="5122" name="Picture 2" descr="C:\Users\Karel Picka\Desktop\1.jp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66688"/>
            <a:ext cx="5572845" cy="6312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700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Majka\AppData\Local\Microsoft\Windows\Temporary Internet Files\Content.IE5\C3BCVHZQ\MC900438803[1].jpg"/>
          <p:cNvPicPr>
            <a:picLocks noChangeAspect="1" noChangeArrowheads="1"/>
          </p:cNvPicPr>
          <p:nvPr/>
        </p:nvPicPr>
        <p:blipFill>
          <a:blip r:embed="rId2" cstate="print"/>
          <a:srcRect/>
          <a:stretch>
            <a:fillRect/>
          </a:stretch>
        </p:blipFill>
        <p:spPr bwMode="auto">
          <a:xfrm>
            <a:off x="0" y="0"/>
            <a:ext cx="9144000" cy="1700808"/>
          </a:xfrm>
          <a:prstGeom prst="rect">
            <a:avLst/>
          </a:prstGeom>
          <a:noFill/>
        </p:spPr>
      </p:pic>
      <p:sp>
        <p:nvSpPr>
          <p:cNvPr id="2" name="Nadpis 1"/>
          <p:cNvSpPr>
            <a:spLocks noGrp="1"/>
          </p:cNvSpPr>
          <p:nvPr>
            <p:ph type="title"/>
          </p:nvPr>
        </p:nvSpPr>
        <p:spPr/>
        <p:txBody>
          <a:bodyPr/>
          <a:lstStyle/>
          <a:p>
            <a:r>
              <a:rPr lang="cs-CZ" b="1" dirty="0" err="1" smtClean="0">
                <a:solidFill>
                  <a:srgbClr val="FFFF00"/>
                </a:solidFill>
              </a:rPr>
              <a:t>VoIP</a:t>
            </a:r>
            <a:endParaRPr lang="cs-CZ" b="1" dirty="0">
              <a:solidFill>
                <a:srgbClr val="FFFF00"/>
              </a:solidFill>
            </a:endParaRPr>
          </a:p>
        </p:txBody>
      </p:sp>
      <p:sp>
        <p:nvSpPr>
          <p:cNvPr id="3" name="Zástupný symbol pro obsah 2"/>
          <p:cNvSpPr>
            <a:spLocks noGrp="1"/>
          </p:cNvSpPr>
          <p:nvPr>
            <p:ph sz="quarter" idx="1"/>
          </p:nvPr>
        </p:nvSpPr>
        <p:spPr/>
        <p:txBody>
          <a:bodyPr>
            <a:normAutofit/>
          </a:bodyPr>
          <a:lstStyle/>
          <a:p>
            <a:endParaRPr lang="cs-CZ" b="1" dirty="0" smtClean="0"/>
          </a:p>
          <a:p>
            <a:endParaRPr lang="cs-CZ" b="1" dirty="0" smtClean="0"/>
          </a:p>
          <a:p>
            <a:r>
              <a:rPr lang="cs-CZ" b="1" u="sng" dirty="0" err="1" smtClean="0"/>
              <a:t>VoIP</a:t>
            </a:r>
            <a:r>
              <a:rPr lang="cs-CZ" b="1" dirty="0" smtClean="0"/>
              <a:t> </a:t>
            </a:r>
            <a:r>
              <a:rPr lang="cs-CZ" dirty="0" smtClean="0"/>
              <a:t>–</a:t>
            </a:r>
            <a:r>
              <a:rPr lang="cs-CZ" b="1" dirty="0" smtClean="0"/>
              <a:t> </a:t>
            </a:r>
            <a:r>
              <a:rPr lang="cs-CZ" dirty="0" smtClean="0"/>
              <a:t>(</a:t>
            </a:r>
            <a:r>
              <a:rPr lang="cs-CZ" dirty="0" err="1" smtClean="0"/>
              <a:t>Voice</a:t>
            </a:r>
            <a:r>
              <a:rPr lang="cs-CZ" dirty="0" smtClean="0"/>
              <a:t> </a:t>
            </a:r>
            <a:r>
              <a:rPr lang="cs-CZ" dirty="0" err="1" smtClean="0"/>
              <a:t>over</a:t>
            </a:r>
            <a:r>
              <a:rPr lang="cs-CZ" dirty="0" smtClean="0"/>
              <a:t> Internet </a:t>
            </a:r>
            <a:r>
              <a:rPr lang="cs-CZ" dirty="0" err="1" smtClean="0"/>
              <a:t>Protocol</a:t>
            </a:r>
            <a:r>
              <a:rPr lang="cs-CZ" dirty="0" smtClean="0"/>
              <a:t>) je technologie umožňující přenos digitalizovaného hlasu v těle paketů rodiny protokolů </a:t>
            </a:r>
            <a:r>
              <a:rPr lang="cs-CZ" b="1" dirty="0" smtClean="0"/>
              <a:t>UDP/TCP/IP</a:t>
            </a:r>
            <a:r>
              <a:rPr lang="cs-CZ" dirty="0" smtClean="0"/>
              <a:t> prostřednictvím počítačové sítě</a:t>
            </a:r>
          </a:p>
          <a:p>
            <a:r>
              <a:rPr lang="cs-CZ" dirty="0" smtClean="0"/>
              <a:t>využívá se pro telefonování prostřednictvím internetu, intranetu nebo jakéhokoliv jiného datového spojení</a:t>
            </a:r>
          </a:p>
          <a:p>
            <a:endParaRPr lang="cs-CZ" dirty="0"/>
          </a:p>
        </p:txBody>
      </p:sp>
      <p:pic>
        <p:nvPicPr>
          <p:cNvPr id="3074" name="Picture 2" descr="C:\Users\Karel Picka\Desktop\sky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4869160"/>
            <a:ext cx="1498600" cy="14986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Karel Picka\Desktop\voip_ho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5133337"/>
            <a:ext cx="1728192" cy="12344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Majka\AppData\Local\Microsoft\Windows\Temporary Internet Files\Content.IE5\57LNMB2F\MP900387698[1].jpg"/>
          <p:cNvPicPr>
            <a:picLocks noChangeAspect="1" noChangeArrowheads="1"/>
          </p:cNvPicPr>
          <p:nvPr/>
        </p:nvPicPr>
        <p:blipFill>
          <a:blip r:embed="rId2" cstate="print"/>
          <a:srcRect/>
          <a:stretch>
            <a:fillRect/>
          </a:stretch>
        </p:blipFill>
        <p:spPr bwMode="auto">
          <a:xfrm>
            <a:off x="0" y="0"/>
            <a:ext cx="9144000" cy="1628800"/>
          </a:xfrm>
          <a:prstGeom prst="rect">
            <a:avLst/>
          </a:prstGeom>
          <a:noFill/>
        </p:spPr>
      </p:pic>
      <p:sp>
        <p:nvSpPr>
          <p:cNvPr id="2" name="Nadpis 1"/>
          <p:cNvSpPr>
            <a:spLocks noGrp="1"/>
          </p:cNvSpPr>
          <p:nvPr>
            <p:ph type="title"/>
          </p:nvPr>
        </p:nvSpPr>
        <p:spPr/>
        <p:txBody>
          <a:bodyPr/>
          <a:lstStyle/>
          <a:p>
            <a:r>
              <a:rPr lang="cs-CZ" b="1" dirty="0" smtClean="0">
                <a:solidFill>
                  <a:srgbClr val="FFFF00"/>
                </a:solidFill>
              </a:rPr>
              <a:t>Služby internetu</a:t>
            </a:r>
            <a:endParaRPr lang="cs-CZ" b="1" dirty="0">
              <a:solidFill>
                <a:srgbClr val="FFFF00"/>
              </a:solidFill>
            </a:endParaRPr>
          </a:p>
        </p:txBody>
      </p:sp>
      <p:sp>
        <p:nvSpPr>
          <p:cNvPr id="3" name="Zástupný symbol pro obsah 2"/>
          <p:cNvSpPr>
            <a:spLocks noGrp="1"/>
          </p:cNvSpPr>
          <p:nvPr>
            <p:ph sz="quarter" idx="1"/>
          </p:nvPr>
        </p:nvSpPr>
        <p:spPr>
          <a:xfrm>
            <a:off x="457200" y="1219200"/>
            <a:ext cx="8229600" cy="5638800"/>
          </a:xfrm>
        </p:spPr>
        <p:txBody>
          <a:bodyPr>
            <a:normAutofit/>
          </a:bodyPr>
          <a:lstStyle/>
          <a:p>
            <a:pPr>
              <a:buNone/>
            </a:pPr>
            <a:r>
              <a:rPr lang="cs-CZ" dirty="0" smtClean="0"/>
              <a:t> </a:t>
            </a:r>
          </a:p>
          <a:p>
            <a:endParaRPr lang="cs-CZ" dirty="0" smtClean="0"/>
          </a:p>
          <a:p>
            <a:endParaRPr lang="cs-CZ" dirty="0" smtClean="0"/>
          </a:p>
          <a:p>
            <a:r>
              <a:rPr lang="cs-CZ" b="1" u="sng" dirty="0" smtClean="0"/>
              <a:t>Další služby</a:t>
            </a:r>
          </a:p>
          <a:p>
            <a:pPr>
              <a:buNone/>
            </a:pPr>
            <a:r>
              <a:rPr lang="cs-CZ" dirty="0" smtClean="0"/>
              <a:t> </a:t>
            </a:r>
          </a:p>
          <a:p>
            <a:pPr>
              <a:buNone/>
            </a:pPr>
            <a:r>
              <a:rPr lang="cs-CZ" dirty="0" smtClean="0"/>
              <a:t>  - služby pro připojení ke vzdálenému počítači –    </a:t>
            </a:r>
          </a:p>
          <a:p>
            <a:pPr>
              <a:buNone/>
            </a:pPr>
            <a:r>
              <a:rPr lang="cs-CZ" dirty="0" smtClean="0"/>
              <a:t>	 </a:t>
            </a:r>
            <a:r>
              <a:rPr lang="cs-CZ" dirty="0" err="1" smtClean="0"/>
              <a:t>Telnet</a:t>
            </a:r>
            <a:r>
              <a:rPr lang="cs-CZ" dirty="0" smtClean="0"/>
              <a:t> </a:t>
            </a:r>
          </a:p>
          <a:p>
            <a:pPr>
              <a:buNone/>
            </a:pPr>
            <a:r>
              <a:rPr lang="cs-CZ" dirty="0" smtClean="0"/>
              <a:t>	- služby pro správu bankovního či telefonního účtu </a:t>
            </a:r>
          </a:p>
          <a:p>
            <a:pPr>
              <a:buNone/>
            </a:pPr>
            <a:r>
              <a:rPr lang="cs-CZ" dirty="0" smtClean="0"/>
              <a:t>	- služby pro o</a:t>
            </a:r>
            <a:r>
              <a:rPr lang="en-US" dirty="0" smtClean="0"/>
              <a:t>n</a:t>
            </a:r>
            <a:r>
              <a:rPr lang="cs-CZ" dirty="0" smtClean="0"/>
              <a:t>-l</a:t>
            </a:r>
            <a:r>
              <a:rPr lang="en-US" dirty="0" err="1" smtClean="0"/>
              <a:t>ine</a:t>
            </a:r>
            <a:r>
              <a:rPr lang="en-US" dirty="0" smtClean="0"/>
              <a:t> </a:t>
            </a:r>
            <a:r>
              <a:rPr lang="en-US" dirty="0" err="1" smtClean="0"/>
              <a:t>nakupování</a:t>
            </a:r>
            <a:r>
              <a:rPr lang="en-US" dirty="0" smtClean="0"/>
              <a:t>, </a:t>
            </a:r>
            <a:r>
              <a:rPr lang="en-US" dirty="0" err="1" smtClean="0"/>
              <a:t>platby</a:t>
            </a:r>
            <a:r>
              <a:rPr lang="en-US" dirty="0" smtClean="0"/>
              <a:t>, …</a:t>
            </a:r>
            <a:endParaRPr lang="cs-CZ" dirty="0" smtClean="0"/>
          </a:p>
          <a:p>
            <a:pPr>
              <a:buNone/>
            </a:pPr>
            <a:endParaRPr lang="cs-C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Majka\AppData\Local\Microsoft\Windows\Temporary Internet Files\Content.IE5\C3BCVHZQ\MP900390092[1].jpg"/>
          <p:cNvPicPr>
            <a:picLocks noChangeAspect="1" noChangeArrowheads="1"/>
          </p:cNvPicPr>
          <p:nvPr/>
        </p:nvPicPr>
        <p:blipFill>
          <a:blip r:embed="rId2" cstate="print"/>
          <a:srcRect/>
          <a:stretch>
            <a:fillRect/>
          </a:stretch>
        </p:blipFill>
        <p:spPr bwMode="auto">
          <a:xfrm>
            <a:off x="0" y="0"/>
            <a:ext cx="9144000" cy="1556792"/>
          </a:xfrm>
          <a:prstGeom prst="rect">
            <a:avLst/>
          </a:prstGeom>
          <a:noFill/>
        </p:spPr>
      </p:pic>
      <p:sp>
        <p:nvSpPr>
          <p:cNvPr id="2" name="Nadpis 1"/>
          <p:cNvSpPr>
            <a:spLocks noGrp="1"/>
          </p:cNvSpPr>
          <p:nvPr>
            <p:ph type="title"/>
          </p:nvPr>
        </p:nvSpPr>
        <p:spPr>
          <a:xfrm>
            <a:off x="457200" y="152400"/>
            <a:ext cx="8229600" cy="1260376"/>
          </a:xfrm>
        </p:spPr>
        <p:txBody>
          <a:bodyPr/>
          <a:lstStyle/>
          <a:p>
            <a:r>
              <a:rPr lang="cs-CZ" b="1" dirty="0" smtClean="0">
                <a:solidFill>
                  <a:srgbClr val="FFFF00"/>
                </a:solidFill>
              </a:rPr>
              <a:t>Citace</a:t>
            </a:r>
            <a:endParaRPr lang="cs-CZ" b="1" dirty="0">
              <a:solidFill>
                <a:srgbClr val="FFFF00"/>
              </a:solidFill>
            </a:endParaRPr>
          </a:p>
        </p:txBody>
      </p:sp>
      <p:sp>
        <p:nvSpPr>
          <p:cNvPr id="3" name="Zástupný symbol pro obsah 2"/>
          <p:cNvSpPr>
            <a:spLocks noGrp="1"/>
          </p:cNvSpPr>
          <p:nvPr>
            <p:ph sz="quarter" idx="1"/>
          </p:nvPr>
        </p:nvSpPr>
        <p:spPr/>
        <p:txBody>
          <a:bodyPr/>
          <a:lstStyle/>
          <a:p>
            <a:endParaRPr lang="cs-CZ" dirty="0" smtClean="0"/>
          </a:p>
          <a:p>
            <a:endParaRPr lang="cs-CZ" dirty="0" smtClean="0"/>
          </a:p>
          <a:p>
            <a:r>
              <a:rPr lang="cs-CZ" dirty="0" smtClean="0"/>
              <a:t>Zdroje</a:t>
            </a:r>
            <a:r>
              <a:rPr lang="cs-CZ" smtClean="0"/>
              <a:t>: http://cs.wikipedia.org/wiki/Internet</a:t>
            </a:r>
            <a:endParaRPr lang="cs-CZ" dirty="0" smtClean="0"/>
          </a:p>
          <a:p>
            <a:r>
              <a:rPr lang="cs-CZ" dirty="0" smtClean="0"/>
              <a:t>Obr. 1 – 9: zdroj klipart webu Office online – www.office.</a:t>
            </a:r>
            <a:r>
              <a:rPr lang="cs-CZ" dirty="0" err="1" smtClean="0"/>
              <a:t>microsoft.com</a:t>
            </a:r>
            <a:endParaRPr lang="cs-CZ" dirty="0" smtClean="0"/>
          </a:p>
          <a:p>
            <a:pPr>
              <a:buNone/>
            </a:pPr>
            <a:endParaRPr lang="cs-CZ" dirty="0"/>
          </a:p>
        </p:txBody>
      </p:sp>
      <p:sp>
        <p:nvSpPr>
          <p:cNvPr id="5" name="TextovéPole 4"/>
          <p:cNvSpPr txBox="1"/>
          <p:nvPr/>
        </p:nvSpPr>
        <p:spPr>
          <a:xfrm>
            <a:off x="8028384" y="1340768"/>
            <a:ext cx="500458" cy="215444"/>
          </a:xfrm>
          <a:prstGeom prst="rect">
            <a:avLst/>
          </a:prstGeom>
          <a:noFill/>
        </p:spPr>
        <p:txBody>
          <a:bodyPr wrap="none" rtlCol="0">
            <a:spAutoFit/>
          </a:bodyPr>
          <a:lstStyle/>
          <a:p>
            <a:r>
              <a:rPr lang="cs-CZ" sz="800" dirty="0" smtClean="0">
                <a:solidFill>
                  <a:srgbClr val="FFFF00"/>
                </a:solidFill>
              </a:rPr>
              <a:t>Obr.: 9</a:t>
            </a:r>
            <a:endParaRPr lang="cs-CZ" sz="800"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Úkol</a:t>
            </a:r>
            <a:endParaRPr lang="cs-CZ" dirty="0"/>
          </a:p>
        </p:txBody>
      </p:sp>
      <p:sp>
        <p:nvSpPr>
          <p:cNvPr id="3" name="Zástupný symbol pro obsah 2"/>
          <p:cNvSpPr>
            <a:spLocks noGrp="1"/>
          </p:cNvSpPr>
          <p:nvPr>
            <p:ph sz="quarter" idx="1"/>
          </p:nvPr>
        </p:nvSpPr>
        <p:spPr/>
        <p:txBody>
          <a:bodyPr/>
          <a:lstStyle/>
          <a:p>
            <a:r>
              <a:rPr lang="cs-CZ" sz="3000" dirty="0" smtClean="0"/>
              <a:t>1 ) Najděte </a:t>
            </a:r>
            <a:r>
              <a:rPr lang="cs-CZ" sz="3000" dirty="0" err="1" smtClean="0"/>
              <a:t>info</a:t>
            </a:r>
            <a:r>
              <a:rPr lang="cs-CZ" sz="3000" dirty="0" smtClean="0"/>
              <a:t> k první veřejně dostupné (zdarma) e-mailové schránce vůbec a k první České e-mailové schránce.   (kdy, kdo,….)</a:t>
            </a:r>
          </a:p>
          <a:p>
            <a:endParaRPr lang="cs-CZ" sz="3000" dirty="0" smtClean="0"/>
          </a:p>
          <a:p>
            <a:r>
              <a:rPr lang="cs-CZ" sz="3000" dirty="0" smtClean="0"/>
              <a:t>2) Najděte </a:t>
            </a:r>
            <a:r>
              <a:rPr lang="cs-CZ" sz="3000" b="1" u="sng" dirty="0" smtClean="0"/>
              <a:t>jak a kdy</a:t>
            </a:r>
            <a:r>
              <a:rPr lang="cs-CZ" sz="3000" dirty="0" smtClean="0"/>
              <a:t> vzniknul Youtube.com</a:t>
            </a:r>
          </a:p>
          <a:p>
            <a:endParaRPr lang="cs-CZ" dirty="0" smtClean="0"/>
          </a:p>
          <a:p>
            <a:r>
              <a:rPr lang="cs-CZ" dirty="0" smtClean="0"/>
              <a:t>Vypracovat: Word nebo </a:t>
            </a:r>
            <a:r>
              <a:rPr lang="cs-CZ" dirty="0" err="1" smtClean="0"/>
              <a:t>Powerpoint</a:t>
            </a:r>
            <a:endParaRPr lang="cs-CZ" dirty="0" smtClean="0"/>
          </a:p>
          <a:p>
            <a:r>
              <a:rPr lang="cs-CZ" dirty="0" smtClean="0"/>
              <a:t>Nezapomenout obrázky!</a:t>
            </a:r>
            <a:endParaRPr lang="cs-CZ" dirty="0"/>
          </a:p>
        </p:txBody>
      </p:sp>
    </p:spTree>
    <p:extLst>
      <p:ext uri="{BB962C8B-B14F-4D97-AF65-F5344CB8AC3E}">
        <p14:creationId xmlns:p14="http://schemas.microsoft.com/office/powerpoint/2010/main" val="2285073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tx1"/>
                </a:solidFill>
              </a:rPr>
              <a:t>WEB</a:t>
            </a:r>
            <a:endParaRPr lang="cs-CZ" b="1" dirty="0">
              <a:solidFill>
                <a:schemeClr val="tx1"/>
              </a:solidFill>
            </a:endParaRPr>
          </a:p>
        </p:txBody>
      </p:sp>
      <p:sp>
        <p:nvSpPr>
          <p:cNvPr id="3" name="Zástupný symbol pro obsah 2"/>
          <p:cNvSpPr>
            <a:spLocks noGrp="1"/>
          </p:cNvSpPr>
          <p:nvPr>
            <p:ph sz="quarter" idx="1"/>
          </p:nvPr>
        </p:nvSpPr>
        <p:spPr/>
        <p:txBody>
          <a:bodyPr>
            <a:normAutofit/>
          </a:bodyPr>
          <a:lstStyle/>
          <a:p>
            <a:endParaRPr lang="cs-CZ" b="1" u="sng" dirty="0" smtClean="0"/>
          </a:p>
          <a:p>
            <a:endParaRPr lang="cs-CZ" b="1" u="sng" dirty="0" smtClean="0"/>
          </a:p>
          <a:p>
            <a:r>
              <a:rPr lang="cs-CZ" b="1" u="sng" dirty="0" smtClean="0"/>
              <a:t>WWW</a:t>
            </a:r>
            <a:r>
              <a:rPr lang="cs-CZ" u="sng" dirty="0" smtClean="0"/>
              <a:t> </a:t>
            </a:r>
            <a:r>
              <a:rPr lang="cs-CZ" dirty="0" smtClean="0"/>
              <a:t>– (</a:t>
            </a:r>
            <a:r>
              <a:rPr lang="cs-CZ" dirty="0" err="1" smtClean="0"/>
              <a:t>World</a:t>
            </a:r>
            <a:r>
              <a:rPr lang="cs-CZ" dirty="0" smtClean="0"/>
              <a:t> </a:t>
            </a:r>
            <a:r>
              <a:rPr lang="cs-CZ" dirty="0" err="1" smtClean="0"/>
              <a:t>Wide</a:t>
            </a:r>
            <a:r>
              <a:rPr lang="cs-CZ" dirty="0" smtClean="0"/>
              <a:t> Web), také pouze zkráceně </a:t>
            </a:r>
            <a:r>
              <a:rPr lang="cs-CZ" b="1" dirty="0" smtClean="0"/>
              <a:t>web</a:t>
            </a:r>
          </a:p>
          <a:p>
            <a:pPr>
              <a:buNone/>
            </a:pPr>
            <a:r>
              <a:rPr lang="cs-CZ" dirty="0" smtClean="0"/>
              <a:t>	v doslovném překladu "světová rozsáhlá síť“, neboli celosvětová síť</a:t>
            </a:r>
          </a:p>
          <a:p>
            <a:r>
              <a:rPr lang="cs-CZ" dirty="0" smtClean="0"/>
              <a:t> je označení pro aplikace internetového protokolu HTTP. Je tím myšlena soustava propojených hypertextových dokumentů</a:t>
            </a:r>
          </a:p>
          <a:p>
            <a:r>
              <a:rPr lang="cs-CZ" dirty="0" smtClean="0"/>
              <a:t>internetová aplikace</a:t>
            </a:r>
          </a:p>
          <a:p>
            <a:r>
              <a:rPr lang="cs-CZ" dirty="0" smtClean="0"/>
              <a:t>K zobrazení se používají internetové prohlížeče</a:t>
            </a:r>
            <a:endParaRPr lang="cs-C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WEB - prohlížeče</a:t>
            </a:r>
            <a:endParaRPr lang="cs-CZ" dirty="0"/>
          </a:p>
        </p:txBody>
      </p:sp>
      <p:sp>
        <p:nvSpPr>
          <p:cNvPr id="3" name="Zástupný symbol pro obsah 2"/>
          <p:cNvSpPr>
            <a:spLocks noGrp="1"/>
          </p:cNvSpPr>
          <p:nvPr>
            <p:ph sz="quarter" idx="1"/>
          </p:nvPr>
        </p:nvSpPr>
        <p:spPr/>
        <p:txBody>
          <a:bodyPr/>
          <a:lstStyle/>
          <a:p>
            <a:r>
              <a:rPr lang="cs-CZ" dirty="0" err="1" smtClean="0"/>
              <a:t>Inernet</a:t>
            </a:r>
            <a:r>
              <a:rPr lang="cs-CZ" dirty="0" smtClean="0"/>
              <a:t> Explorer </a:t>
            </a:r>
          </a:p>
          <a:p>
            <a:r>
              <a:rPr lang="cs-CZ" dirty="0" err="1" smtClean="0"/>
              <a:t>Mozzila</a:t>
            </a:r>
            <a:r>
              <a:rPr lang="cs-CZ" dirty="0" smtClean="0"/>
              <a:t> </a:t>
            </a:r>
            <a:r>
              <a:rPr lang="cs-CZ" dirty="0" err="1" smtClean="0"/>
              <a:t>Firefox</a:t>
            </a:r>
            <a:endParaRPr lang="cs-CZ" dirty="0" smtClean="0"/>
          </a:p>
          <a:p>
            <a:r>
              <a:rPr lang="cs-CZ" dirty="0" smtClean="0"/>
              <a:t>Google Chrome</a:t>
            </a:r>
          </a:p>
          <a:p>
            <a:r>
              <a:rPr lang="cs-CZ" dirty="0" smtClean="0"/>
              <a:t>Opera</a:t>
            </a:r>
          </a:p>
          <a:p>
            <a:r>
              <a:rPr lang="cs-CZ" dirty="0" smtClean="0"/>
              <a:t>Safari</a:t>
            </a:r>
            <a:endParaRPr lang="cs-CZ" dirty="0"/>
          </a:p>
        </p:txBody>
      </p:sp>
      <p:pic>
        <p:nvPicPr>
          <p:cNvPr id="4098" name="Picture 2" descr="C:\Users\Karel Picka\Desktop\stažený soubor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495042"/>
            <a:ext cx="1800200" cy="18002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Karel Picka\Desktop\safari-logo-l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872" y="4374157"/>
            <a:ext cx="1800225" cy="198675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Karel Picka\Desktop\firefo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4495042"/>
            <a:ext cx="1944216"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74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jka\AppData\Local\Microsoft\Windows\Temporary Internet Files\Content.IE5\57LNMB2F\MP900448647[1].jpg"/>
          <p:cNvPicPr>
            <a:picLocks noChangeAspect="1" noChangeArrowheads="1"/>
          </p:cNvPicPr>
          <p:nvPr/>
        </p:nvPicPr>
        <p:blipFill>
          <a:blip r:embed="rId2" cstate="print">
            <a:lum contrast="10000"/>
          </a:blip>
          <a:srcRect/>
          <a:stretch>
            <a:fillRect/>
          </a:stretch>
        </p:blipFill>
        <p:spPr bwMode="auto">
          <a:xfrm>
            <a:off x="-1" y="0"/>
            <a:ext cx="9144001" cy="1556792"/>
          </a:xfrm>
          <a:prstGeom prst="rect">
            <a:avLst/>
          </a:prstGeom>
          <a:noFill/>
        </p:spPr>
      </p:pic>
      <p:sp>
        <p:nvSpPr>
          <p:cNvPr id="2" name="Nadpis 1"/>
          <p:cNvSpPr>
            <a:spLocks noGrp="1"/>
          </p:cNvSpPr>
          <p:nvPr>
            <p:ph type="title"/>
          </p:nvPr>
        </p:nvSpPr>
        <p:spPr/>
        <p:txBody>
          <a:bodyPr/>
          <a:lstStyle/>
          <a:p>
            <a:r>
              <a:rPr lang="cs-CZ" b="1" dirty="0" smtClean="0">
                <a:solidFill>
                  <a:srgbClr val="FFFF00"/>
                </a:solidFill>
              </a:rPr>
              <a:t>E-MAIL</a:t>
            </a:r>
            <a:endParaRPr lang="cs-CZ" b="1" dirty="0">
              <a:solidFill>
                <a:srgbClr val="FFFF00"/>
              </a:solidFill>
            </a:endParaRPr>
          </a:p>
        </p:txBody>
      </p:sp>
      <p:sp>
        <p:nvSpPr>
          <p:cNvPr id="3" name="Zástupný symbol pro obsah 2"/>
          <p:cNvSpPr>
            <a:spLocks noGrp="1"/>
          </p:cNvSpPr>
          <p:nvPr>
            <p:ph sz="quarter" idx="1"/>
          </p:nvPr>
        </p:nvSpPr>
        <p:spPr/>
        <p:txBody>
          <a:bodyPr>
            <a:normAutofit fontScale="92500"/>
          </a:bodyPr>
          <a:lstStyle/>
          <a:p>
            <a:endParaRPr lang="cs-CZ" b="1" dirty="0" smtClean="0"/>
          </a:p>
          <a:p>
            <a:endParaRPr lang="cs-CZ" b="1" dirty="0" smtClean="0"/>
          </a:p>
          <a:p>
            <a:endParaRPr lang="cs-CZ" b="1" dirty="0" smtClean="0"/>
          </a:p>
          <a:p>
            <a:r>
              <a:rPr lang="cs-CZ" b="1" u="sng" dirty="0" smtClean="0"/>
              <a:t>E-mail</a:t>
            </a:r>
            <a:r>
              <a:rPr lang="cs-CZ" b="1" dirty="0" smtClean="0"/>
              <a:t> </a:t>
            </a:r>
            <a:r>
              <a:rPr lang="cs-CZ" dirty="0" smtClean="0"/>
              <a:t>-</a:t>
            </a:r>
            <a:r>
              <a:rPr lang="cs-CZ" b="1" dirty="0" smtClean="0"/>
              <a:t> </a:t>
            </a:r>
            <a:r>
              <a:rPr lang="cs-CZ" dirty="0" smtClean="0"/>
              <a:t>(elektronická pošta) je způsob odesílání, doručování a přijímání zpráv přes elektronické komunikační systémy</a:t>
            </a:r>
          </a:p>
          <a:p>
            <a:endParaRPr lang="cs-CZ" dirty="0" smtClean="0"/>
          </a:p>
          <a:p>
            <a:r>
              <a:rPr lang="cs-CZ" dirty="0" smtClean="0"/>
              <a:t> e-mailové služby se poprvé rozšířily až díky vzniku jedné z prvních volných e-mailových služeb Hotmail v roce 1996</a:t>
            </a:r>
          </a:p>
          <a:p>
            <a:endParaRPr lang="cs-CZ" dirty="0" smtClean="0"/>
          </a:p>
          <a:p>
            <a:r>
              <a:rPr lang="cs-CZ" dirty="0" smtClean="0"/>
              <a:t>Přístupné jak přes web, tak hlavně přes speciální programy, e-mailové klienty (MS Outlook, </a:t>
            </a:r>
            <a:r>
              <a:rPr lang="cs-CZ" dirty="0" err="1" smtClean="0"/>
              <a:t>Mozzila</a:t>
            </a:r>
            <a:r>
              <a:rPr lang="cs-CZ" dirty="0" smtClean="0"/>
              <a:t> </a:t>
            </a:r>
            <a:r>
              <a:rPr lang="cs-CZ" dirty="0" err="1" smtClean="0"/>
              <a:t>Thunderbird</a:t>
            </a:r>
            <a:r>
              <a:rPr lang="cs-CZ" dirty="0" smtClean="0"/>
              <a:t> apod.)</a:t>
            </a:r>
          </a:p>
          <a:p>
            <a:endParaRPr lang="cs-CZ"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E-MAIL</a:t>
            </a:r>
            <a:endParaRPr lang="cs-CZ" dirty="0"/>
          </a:p>
        </p:txBody>
      </p:sp>
      <p:sp>
        <p:nvSpPr>
          <p:cNvPr id="3" name="Zástupný symbol pro obsah 2"/>
          <p:cNvSpPr>
            <a:spLocks noGrp="1"/>
          </p:cNvSpPr>
          <p:nvPr>
            <p:ph sz="quarter" idx="1"/>
          </p:nvPr>
        </p:nvSpPr>
        <p:spPr/>
        <p:txBody>
          <a:bodyPr/>
          <a:lstStyle/>
          <a:p>
            <a:endParaRPr lang="cs-CZ"/>
          </a:p>
        </p:txBody>
      </p:sp>
      <p:pic>
        <p:nvPicPr>
          <p:cNvPr id="2050" name="Picture 2" descr="C:\Users\Karel Picka\Desktop\Outloo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263"/>
            <a:ext cx="9144000" cy="6320749"/>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611560" y="6372012"/>
            <a:ext cx="7488832" cy="369332"/>
          </a:xfrm>
          <a:prstGeom prst="rect">
            <a:avLst/>
          </a:prstGeom>
          <a:noFill/>
        </p:spPr>
        <p:txBody>
          <a:bodyPr wrap="square" rtlCol="0">
            <a:spAutoFit/>
          </a:bodyPr>
          <a:lstStyle/>
          <a:p>
            <a:r>
              <a:rPr lang="cs-CZ" dirty="0" smtClean="0"/>
              <a:t>Prostředí MS Outlook</a:t>
            </a:r>
            <a:endParaRPr lang="cs-CZ" dirty="0"/>
          </a:p>
        </p:txBody>
      </p:sp>
    </p:spTree>
    <p:extLst>
      <p:ext uri="{BB962C8B-B14F-4D97-AF65-F5344CB8AC3E}">
        <p14:creationId xmlns:p14="http://schemas.microsoft.com/office/powerpoint/2010/main" val="3465162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066800"/>
          </a:xfrm>
        </p:spPr>
        <p:txBody>
          <a:bodyPr/>
          <a:lstStyle/>
          <a:p>
            <a:r>
              <a:rPr lang="cs-CZ" dirty="0" err="1" smtClean="0"/>
              <a:t>Cloud</a:t>
            </a:r>
            <a:endParaRPr lang="cs-CZ" dirty="0"/>
          </a:p>
        </p:txBody>
      </p:sp>
      <p:sp>
        <p:nvSpPr>
          <p:cNvPr id="3" name="Zástupný symbol pro obsah 2"/>
          <p:cNvSpPr>
            <a:spLocks noGrp="1"/>
          </p:cNvSpPr>
          <p:nvPr>
            <p:ph idx="1"/>
          </p:nvPr>
        </p:nvSpPr>
        <p:spPr>
          <a:xfrm>
            <a:off x="457200" y="1340768"/>
            <a:ext cx="8229600" cy="5233768"/>
          </a:xfrm>
        </p:spPr>
        <p:txBody>
          <a:bodyPr>
            <a:normAutofit lnSpcReduction="10000"/>
          </a:bodyPr>
          <a:lstStyle/>
          <a:p>
            <a:r>
              <a:rPr lang="cs-CZ" dirty="0" smtClean="0"/>
              <a:t>Poskytování služeb či programů uložených na serverech na Internetu s tím, že uživatelé k nim mohou přistupovat například pomocí webového prohlížeče a používat je prakticky odkudkoliv. </a:t>
            </a:r>
          </a:p>
          <a:p>
            <a:endParaRPr lang="cs-CZ" dirty="0" smtClean="0"/>
          </a:p>
          <a:p>
            <a:r>
              <a:rPr lang="cs-CZ" dirty="0" smtClean="0"/>
              <a:t>Uživatelé neplatí (za předpokladu, že je služba placená) za vlastní software, ale za jeho užití. Nabídka aplikací se pohybuje od kancelářských aplikací, přes systémy pro distribuované výpočty, až po operační systémy provozované v prohlížečích, jako je například </a:t>
            </a:r>
            <a:r>
              <a:rPr lang="cs-CZ" dirty="0" err="1" smtClean="0"/>
              <a:t>eyeOS</a:t>
            </a:r>
            <a:r>
              <a:rPr lang="cs-CZ" dirty="0" smtClean="0"/>
              <a:t> či </a:t>
            </a:r>
            <a:r>
              <a:rPr lang="cs-CZ" dirty="0" err="1" smtClean="0"/>
              <a:t>iCloud</a:t>
            </a:r>
            <a:r>
              <a:rPr lang="cs-CZ" dirty="0" smtClean="0"/>
              <a:t>.  </a:t>
            </a:r>
          </a:p>
          <a:p>
            <a:endParaRPr lang="cs-CZ" dirty="0" smtClean="0"/>
          </a:p>
          <a:p>
            <a:r>
              <a:rPr lang="cs-CZ" dirty="0" smtClean="0"/>
              <a:t>Příklady: </a:t>
            </a:r>
            <a:r>
              <a:rPr lang="cs-CZ" dirty="0" err="1" smtClean="0"/>
              <a:t>Google</a:t>
            </a:r>
            <a:r>
              <a:rPr lang="cs-CZ" dirty="0" smtClean="0"/>
              <a:t> </a:t>
            </a:r>
            <a:r>
              <a:rPr lang="cs-CZ" dirty="0" err="1" smtClean="0"/>
              <a:t>docs</a:t>
            </a:r>
            <a:r>
              <a:rPr lang="cs-CZ" dirty="0" smtClean="0"/>
              <a:t>, </a:t>
            </a:r>
            <a:r>
              <a:rPr lang="cs-CZ" dirty="0" err="1" smtClean="0"/>
              <a:t>dropbox</a:t>
            </a:r>
            <a:r>
              <a:rPr lang="cs-CZ" dirty="0" smtClean="0"/>
              <a:t>, </a:t>
            </a:r>
            <a:r>
              <a:rPr lang="cs-CZ" dirty="0" err="1" smtClean="0"/>
              <a:t>google</a:t>
            </a:r>
            <a:r>
              <a:rPr lang="cs-CZ" dirty="0" smtClean="0"/>
              <a:t> drive… </a:t>
            </a:r>
            <a:endParaRPr lang="cs-CZ" dirty="0"/>
          </a:p>
        </p:txBody>
      </p:sp>
    </p:spTree>
    <p:extLst>
      <p:ext uri="{BB962C8B-B14F-4D97-AF65-F5344CB8AC3E}">
        <p14:creationId xmlns:p14="http://schemas.microsoft.com/office/powerpoint/2010/main" val="842001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692696"/>
            <a:ext cx="8229600" cy="1066800"/>
          </a:xfrm>
        </p:spPr>
        <p:txBody>
          <a:bodyPr/>
          <a:lstStyle/>
          <a:p>
            <a:r>
              <a:rPr lang="cs-CZ" dirty="0" err="1" smtClean="0"/>
              <a:t>Cloud</a:t>
            </a:r>
            <a:endParaRPr lang="cs-CZ" dirty="0"/>
          </a:p>
        </p:txBody>
      </p:sp>
      <p:sp>
        <p:nvSpPr>
          <p:cNvPr id="3" name="Zástupný symbol pro obsah 2"/>
          <p:cNvSpPr>
            <a:spLocks noGrp="1"/>
          </p:cNvSpPr>
          <p:nvPr>
            <p:ph idx="1"/>
          </p:nvPr>
        </p:nvSpPr>
        <p:spPr/>
        <p:txBody>
          <a:bodyPr/>
          <a:lstStyle/>
          <a:p>
            <a:endParaRPr lang="cs-CZ"/>
          </a:p>
        </p:txBody>
      </p:sp>
      <p:pic>
        <p:nvPicPr>
          <p:cNvPr id="18434" name="Picture 2" descr="C:\Users\Karel\Desktop\cloud.jpg"/>
          <p:cNvPicPr>
            <a:picLocks noChangeAspect="1" noChangeArrowheads="1"/>
          </p:cNvPicPr>
          <p:nvPr/>
        </p:nvPicPr>
        <p:blipFill>
          <a:blip r:embed="rId2" cstate="print"/>
          <a:srcRect/>
          <a:stretch>
            <a:fillRect/>
          </a:stretch>
        </p:blipFill>
        <p:spPr bwMode="auto">
          <a:xfrm>
            <a:off x="284215" y="548680"/>
            <a:ext cx="8575569" cy="5832648"/>
          </a:xfrm>
          <a:prstGeom prst="rect">
            <a:avLst/>
          </a:prstGeom>
          <a:noFill/>
        </p:spPr>
      </p:pic>
    </p:spTree>
    <p:extLst>
      <p:ext uri="{BB962C8B-B14F-4D97-AF65-F5344CB8AC3E}">
        <p14:creationId xmlns:p14="http://schemas.microsoft.com/office/powerpoint/2010/main" val="171747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8764" y="-262977"/>
            <a:ext cx="8229600" cy="1066800"/>
          </a:xfrm>
        </p:spPr>
        <p:txBody>
          <a:bodyPr/>
          <a:lstStyle/>
          <a:p>
            <a:r>
              <a:rPr lang="cs-CZ" dirty="0" smtClean="0"/>
              <a:t>E-</a:t>
            </a:r>
            <a:r>
              <a:rPr lang="cs-CZ" dirty="0" err="1" smtClean="0"/>
              <a:t>banking</a:t>
            </a:r>
            <a:endParaRPr lang="cs-CZ" dirty="0"/>
          </a:p>
        </p:txBody>
      </p:sp>
      <p:sp>
        <p:nvSpPr>
          <p:cNvPr id="3" name="Zástupný symbol pro obsah 2"/>
          <p:cNvSpPr>
            <a:spLocks noGrp="1"/>
          </p:cNvSpPr>
          <p:nvPr>
            <p:ph idx="1"/>
          </p:nvPr>
        </p:nvSpPr>
        <p:spPr>
          <a:xfrm>
            <a:off x="457200" y="1484784"/>
            <a:ext cx="8229600" cy="5089752"/>
          </a:xfrm>
        </p:spPr>
        <p:txBody>
          <a:bodyPr>
            <a:normAutofit/>
          </a:bodyPr>
          <a:lstStyle/>
          <a:p>
            <a:r>
              <a:rPr lang="cs-CZ" dirty="0" smtClean="0"/>
              <a:t>umožňuje </a:t>
            </a:r>
            <a:r>
              <a:rPr lang="cs-CZ" dirty="0" smtClean="0"/>
              <a:t>provádět pomocí </a:t>
            </a:r>
            <a:r>
              <a:rPr lang="cs-CZ" dirty="0" smtClean="0"/>
              <a:t>síťově  </a:t>
            </a:r>
            <a:r>
              <a:rPr lang="cs-CZ" dirty="0" smtClean="0"/>
              <a:t>finanční transakce. </a:t>
            </a:r>
            <a:endParaRPr lang="cs-CZ" dirty="0" smtClean="0"/>
          </a:p>
          <a:p>
            <a:r>
              <a:rPr lang="cs-CZ" dirty="0" smtClean="0"/>
              <a:t>Jedná </a:t>
            </a:r>
            <a:r>
              <a:rPr lang="cs-CZ" dirty="0" smtClean="0"/>
              <a:t>se v jádru o zprostředkování zabezpečené komunikace mezi uživatelem a jeho bankou, při které je ověřena uživatelova identita a přijat příkaz k provedení dané operace. </a:t>
            </a:r>
          </a:p>
          <a:p>
            <a:endParaRPr lang="cs-CZ" dirty="0" smtClean="0"/>
          </a:p>
          <a:p>
            <a:r>
              <a:rPr lang="cs-CZ" dirty="0" smtClean="0"/>
              <a:t>K zajištění dostatečného zabezpečení se kromě obvyklého </a:t>
            </a:r>
            <a:r>
              <a:rPr lang="cs-CZ" dirty="0" err="1" smtClean="0"/>
              <a:t>https</a:t>
            </a:r>
            <a:r>
              <a:rPr lang="cs-CZ" dirty="0" smtClean="0"/>
              <a:t> spojení a uživatelského jména a hesla užívá i tzv. vícestupňového ověření — </a:t>
            </a:r>
            <a:r>
              <a:rPr lang="cs-CZ" dirty="0" err="1" smtClean="0"/>
              <a:t>např</a:t>
            </a:r>
            <a:r>
              <a:rPr lang="cs-CZ" dirty="0" smtClean="0"/>
              <a:t> zaslání potvrzujícího kódu pomocí SMS</a:t>
            </a:r>
            <a:r>
              <a:rPr lang="cs-CZ" dirty="0" smtClean="0"/>
              <a:t>..</a:t>
            </a:r>
            <a:endParaRPr lang="cs-CZ" dirty="0"/>
          </a:p>
        </p:txBody>
      </p:sp>
      <p:pic>
        <p:nvPicPr>
          <p:cNvPr id="27650" name="Picture 2" descr="C:\Users\Karel\Desktop\ebank.jpg"/>
          <p:cNvPicPr>
            <a:picLocks noChangeAspect="1" noChangeArrowheads="1"/>
          </p:cNvPicPr>
          <p:nvPr/>
        </p:nvPicPr>
        <p:blipFill>
          <a:blip r:embed="rId2" cstate="print"/>
          <a:srcRect/>
          <a:stretch>
            <a:fillRect/>
          </a:stretch>
        </p:blipFill>
        <p:spPr bwMode="auto">
          <a:xfrm>
            <a:off x="3563888" y="61860"/>
            <a:ext cx="5580112" cy="1082443"/>
          </a:xfrm>
          <a:prstGeom prst="rect">
            <a:avLst/>
          </a:prstGeom>
          <a:noFill/>
          <a:effectLst>
            <a:softEdge rad="63500"/>
          </a:effectLst>
        </p:spPr>
      </p:pic>
    </p:spTree>
    <p:extLst>
      <p:ext uri="{BB962C8B-B14F-4D97-AF65-F5344CB8AC3E}">
        <p14:creationId xmlns:p14="http://schemas.microsoft.com/office/powerpoint/2010/main" val="2612957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Majka\AppData\Local\Microsoft\Windows\Temporary Internet Files\Content.IE5\J9IQ4ETU\MP900449111[1].jpg"/>
          <p:cNvPicPr>
            <a:picLocks noChangeAspect="1" noChangeArrowheads="1"/>
          </p:cNvPicPr>
          <p:nvPr/>
        </p:nvPicPr>
        <p:blipFill>
          <a:blip r:embed="rId2" cstate="print">
            <a:lum contrast="40000"/>
          </a:blip>
          <a:srcRect/>
          <a:stretch>
            <a:fillRect/>
          </a:stretch>
        </p:blipFill>
        <p:spPr bwMode="auto">
          <a:xfrm>
            <a:off x="0" y="0"/>
            <a:ext cx="9144000" cy="1484784"/>
          </a:xfrm>
          <a:prstGeom prst="rect">
            <a:avLst/>
          </a:prstGeom>
          <a:noFill/>
        </p:spPr>
      </p:pic>
      <p:sp>
        <p:nvSpPr>
          <p:cNvPr id="2" name="Nadpis 1"/>
          <p:cNvSpPr>
            <a:spLocks noGrp="1"/>
          </p:cNvSpPr>
          <p:nvPr>
            <p:ph type="title"/>
          </p:nvPr>
        </p:nvSpPr>
        <p:spPr/>
        <p:txBody>
          <a:bodyPr/>
          <a:lstStyle/>
          <a:p>
            <a:r>
              <a:rPr lang="cs-CZ" b="1" dirty="0" smtClean="0">
                <a:solidFill>
                  <a:srgbClr val="FFFF00"/>
                </a:solidFill>
              </a:rPr>
              <a:t>Instant </a:t>
            </a:r>
            <a:r>
              <a:rPr lang="cs-CZ" b="1" dirty="0" err="1" smtClean="0">
                <a:solidFill>
                  <a:srgbClr val="FFFF00"/>
                </a:solidFill>
              </a:rPr>
              <a:t>Messaging</a:t>
            </a:r>
            <a:endParaRPr lang="cs-CZ" b="1" dirty="0">
              <a:solidFill>
                <a:srgbClr val="FFFF00"/>
              </a:solidFill>
            </a:endParaRPr>
          </a:p>
        </p:txBody>
      </p:sp>
      <p:sp>
        <p:nvSpPr>
          <p:cNvPr id="3" name="Zástupný symbol pro obsah 2"/>
          <p:cNvSpPr>
            <a:spLocks noGrp="1"/>
          </p:cNvSpPr>
          <p:nvPr>
            <p:ph sz="quarter" idx="1"/>
          </p:nvPr>
        </p:nvSpPr>
        <p:spPr/>
        <p:txBody>
          <a:bodyPr>
            <a:normAutofit fontScale="92500" lnSpcReduction="10000"/>
          </a:bodyPr>
          <a:lstStyle/>
          <a:p>
            <a:endParaRPr lang="cs-CZ" dirty="0" smtClean="0"/>
          </a:p>
          <a:p>
            <a:endParaRPr lang="cs-CZ" b="1" dirty="0" smtClean="0"/>
          </a:p>
          <a:p>
            <a:pPr>
              <a:buNone/>
            </a:pPr>
            <a:r>
              <a:rPr lang="cs-CZ" b="1" dirty="0" smtClean="0">
                <a:solidFill>
                  <a:schemeClr val="bg1"/>
                </a:solidFill>
              </a:rPr>
              <a:t>   		</a:t>
            </a:r>
            <a:r>
              <a:rPr lang="cs-CZ" b="1" dirty="0" smtClean="0"/>
              <a:t> </a:t>
            </a:r>
          </a:p>
          <a:p>
            <a:pPr>
              <a:buNone/>
            </a:pPr>
            <a:r>
              <a:rPr lang="cs-CZ" b="1" dirty="0" smtClean="0"/>
              <a:t>  </a:t>
            </a:r>
            <a:r>
              <a:rPr lang="cs-CZ" b="1" u="sng" dirty="0" smtClean="0"/>
              <a:t> IM </a:t>
            </a:r>
            <a:r>
              <a:rPr lang="cs-CZ" dirty="0" smtClean="0"/>
              <a:t>– (Instant </a:t>
            </a:r>
            <a:r>
              <a:rPr lang="cs-CZ" dirty="0" err="1" smtClean="0"/>
              <a:t>Messaging</a:t>
            </a:r>
            <a:r>
              <a:rPr lang="cs-CZ" dirty="0" smtClean="0"/>
              <a:t>) - internetová služba umožňující svým uživatelům sledovat, kteří jejich přátelé jsou právě připojeni, a dle potřeby jim posílat zprávy, chatovat, přeposílat soubory mezi uživateli a i jinak komunikovat</a:t>
            </a:r>
            <a:endParaRPr lang="cs-CZ" dirty="0" smtClean="0">
              <a:solidFill>
                <a:srgbClr val="FFFF00"/>
              </a:solidFill>
            </a:endParaRPr>
          </a:p>
          <a:p>
            <a:pPr>
              <a:buNone/>
            </a:pPr>
            <a:endParaRPr lang="cs-CZ" dirty="0" smtClean="0">
              <a:solidFill>
                <a:srgbClr val="FFFF00"/>
              </a:solidFill>
            </a:endParaRPr>
          </a:p>
          <a:p>
            <a:pPr>
              <a:buNone/>
            </a:pPr>
            <a:r>
              <a:rPr lang="cs-CZ" b="1" dirty="0" smtClean="0"/>
              <a:t>ICQ </a:t>
            </a:r>
          </a:p>
          <a:p>
            <a:pPr>
              <a:buNone/>
            </a:pPr>
            <a:r>
              <a:rPr lang="cs-CZ" b="1" dirty="0" err="1" smtClean="0"/>
              <a:t>Skype</a:t>
            </a:r>
            <a:endParaRPr lang="cs-CZ" b="1" dirty="0" smtClean="0"/>
          </a:p>
          <a:p>
            <a:pPr>
              <a:buNone/>
            </a:pPr>
            <a:r>
              <a:rPr lang="cs-CZ" b="1" dirty="0" err="1" smtClean="0"/>
              <a:t>Miranda</a:t>
            </a:r>
            <a:r>
              <a:rPr lang="cs-CZ" dirty="0" smtClean="0">
                <a:solidFill>
                  <a:srgbClr val="FFFF00"/>
                </a:solidFill>
              </a:rPr>
              <a:t>	</a:t>
            </a:r>
          </a:p>
          <a:p>
            <a:pPr>
              <a:buNone/>
            </a:pPr>
            <a:r>
              <a:rPr lang="cs-CZ" dirty="0" smtClean="0">
                <a:solidFill>
                  <a:srgbClr val="FFFF00"/>
                </a:solidFill>
              </a:rPr>
              <a:t>			</a:t>
            </a:r>
            <a:endParaRPr lang="cs-CZ" dirty="0">
              <a:solidFill>
                <a:srgbClr val="FFFF00"/>
              </a:solidFill>
            </a:endParaRPr>
          </a:p>
        </p:txBody>
      </p:sp>
      <p:pic>
        <p:nvPicPr>
          <p:cNvPr id="1026" name="Picture 2" descr="C:\Users\Karel Picka\Desktop\stažený soub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5405438"/>
            <a:ext cx="590906" cy="60828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arel Picka\Desktop\skyp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9591" y="5241305"/>
            <a:ext cx="936551" cy="936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ůvod">
  <a:themeElements>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556</TotalTime>
  <Words>300</Words>
  <Application>Microsoft Office PowerPoint</Application>
  <PresentationFormat>Předvádění na obrazovce (4:3)</PresentationFormat>
  <Paragraphs>79</Paragraphs>
  <Slides>14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14</vt:i4>
      </vt:variant>
    </vt:vector>
  </HeadingPairs>
  <TitlesOfParts>
    <vt:vector size="19" baseType="lpstr">
      <vt:lpstr>Bookman Old Style</vt:lpstr>
      <vt:lpstr>Gill Sans MT</vt:lpstr>
      <vt:lpstr>Wingdings</vt:lpstr>
      <vt:lpstr>Wingdings 3</vt:lpstr>
      <vt:lpstr>Původ</vt:lpstr>
      <vt:lpstr>Služby internetu</vt:lpstr>
      <vt:lpstr>WEB</vt:lpstr>
      <vt:lpstr>WEB - prohlížeče</vt:lpstr>
      <vt:lpstr>E-MAIL</vt:lpstr>
      <vt:lpstr>E-MAIL</vt:lpstr>
      <vt:lpstr>Cloud</vt:lpstr>
      <vt:lpstr>Cloud</vt:lpstr>
      <vt:lpstr>E-banking</vt:lpstr>
      <vt:lpstr>Instant Messaging</vt:lpstr>
      <vt:lpstr>Instant </vt:lpstr>
      <vt:lpstr>VoIP</vt:lpstr>
      <vt:lpstr>Služby internetu</vt:lpstr>
      <vt:lpstr>Citace</vt:lpstr>
      <vt:lpstr>Úkol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Služby internetu</dc:title>
  <dc:creator>Majka</dc:creator>
  <cp:lastModifiedBy>Jan Krejčí</cp:lastModifiedBy>
  <cp:revision>32</cp:revision>
  <dcterms:created xsi:type="dcterms:W3CDTF">2014-01-25T14:05:38Z</dcterms:created>
  <dcterms:modified xsi:type="dcterms:W3CDTF">2016-06-06T08:45:12Z</dcterms:modified>
</cp:coreProperties>
</file>